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67" r:id="rId17"/>
    <p:sldId id="268" r:id="rId18"/>
    <p:sldId id="269" r:id="rId19"/>
  </p:sldIdLst>
  <p:sldSz cx="12192000" cy="6858000"/>
  <p:notesSz cx="7315200" cy="96012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49C6FA-34DC-443F-92DE-E0A255429F8F}" type="datetimeFigureOut">
              <a:rPr lang="de-CH" smtClean="0"/>
              <a:t>08.09.2024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F4C816-2B26-47DD-9E93-DEA5CA3BC7A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85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C816-2B26-47DD-9E93-DEA5CA3BC7A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C816-2B26-47DD-9E93-DEA5CA3BC7A6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04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F10-FC9A-4E1A-9C80-3F87D44F0BED}" type="datetime1">
              <a:rPr lang="de-CH" smtClean="0"/>
              <a:t>08.09.2024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266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1DB-A61C-4A08-B762-44E37A7B137E}" type="datetime1">
              <a:rPr lang="de-CH" smtClean="0"/>
              <a:t>08.09.2024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786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727A-043B-4512-B261-D683DB524A61}" type="datetime1">
              <a:rPr lang="de-CH" smtClean="0"/>
              <a:t>08.09.2024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854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5" y="117990"/>
            <a:ext cx="10515600" cy="870551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C4-415D-423E-BF43-5D1BE8911F96}" type="datetime1">
              <a:rPr lang="de-CH" smtClean="0"/>
              <a:t>08.09.2024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087395"/>
            <a:ext cx="7315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2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5CB1-8AB8-4487-9A77-ABD49E7177E5}" type="datetime1">
              <a:rPr lang="de-CH" smtClean="0"/>
              <a:t>08.09.2024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994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F9F4-AA7A-4FC7-8A32-2712EF2B33BF}" type="datetime1">
              <a:rPr lang="de-CH" smtClean="0"/>
              <a:t>08.09.2024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81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D2B5-6A12-483D-A720-C49EC324224A}" type="datetime1">
              <a:rPr lang="de-CH" smtClean="0"/>
              <a:t>08.09.2024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973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931D-83A1-4324-8126-2F812E82F758}" type="datetime1">
              <a:rPr lang="de-CH" smtClean="0"/>
              <a:t>08.09.2024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552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C290-44C5-40B8-90D5-3EEEDAE92159}" type="datetime1">
              <a:rPr lang="de-CH" smtClean="0"/>
              <a:t>08.09.2024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A30E-7912-4461-B187-79CB873F9610}" type="datetime1">
              <a:rPr lang="de-CH" smtClean="0"/>
              <a:t>08.09.2024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91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DBA-F8C5-4E67-B175-1B569E021B09}" type="datetime1">
              <a:rPr lang="de-CH" smtClean="0"/>
              <a:t>08.09.2024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ERC 2023-2024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80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9E91-C63F-4F01-8A5B-13CF3588B13F}" type="datetime1">
              <a:rPr lang="de-CH" smtClean="0"/>
              <a:t>08.09.2024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ERC 2023-2024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3E520-1D85-46A9-8BDE-2062695E2D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9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enguerran.majerus@epfl.ch" TargetMode="External"/><Relationship Id="rId3" Type="http://schemas.openxmlformats.org/officeDocument/2006/relationships/hyperlink" Target="mailto:ghewa.alsabeh@epfl.ch" TargetMode="External"/><Relationship Id="rId7" Type="http://schemas.openxmlformats.org/officeDocument/2006/relationships/hyperlink" Target="mailto:yuji.kamei@epfl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uise.foltzer-decian@epfl.ch" TargetMode="External"/><Relationship Id="rId5" Type="http://schemas.openxmlformats.org/officeDocument/2006/relationships/hyperlink" Target="mailto:matteo.doudin@epfl.ch" TargetMode="External"/><Relationship Id="rId4" Type="http://schemas.openxmlformats.org/officeDocument/2006/relationships/hyperlink" Target="mailto:damien.chen@epfl.ch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epfl.ch/course/view.php?id=1837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odle.epfl.ch/pluginfile.php/3273776/mod_resource/content/1/Elements%20of%20Physical%20Chemistry%206th%20Edition%20-%20Peter%20Atkins.pdf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cs.whfreeman.com/chemicalprinciples6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 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5" y="912942"/>
            <a:ext cx="20161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8605" y="2113005"/>
            <a:ext cx="344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CH-110</a:t>
            </a:r>
          </a:p>
          <a:p>
            <a:r>
              <a:rPr lang="en-US" sz="2400" dirty="0" err="1"/>
              <a:t>Chimie</a:t>
            </a:r>
            <a:r>
              <a:rPr lang="en-US" sz="2400" dirty="0"/>
              <a:t> g</a:t>
            </a:r>
            <a:r>
              <a:rPr lang="de-CH" sz="2400" dirty="0" err="1"/>
              <a:t>énérale</a:t>
            </a:r>
            <a:r>
              <a:rPr lang="de-CH" sz="2400" dirty="0"/>
              <a:t> </a:t>
            </a:r>
            <a:r>
              <a:rPr lang="de-CH" sz="2400" dirty="0" err="1"/>
              <a:t>avancée</a:t>
            </a:r>
            <a:r>
              <a:rPr lang="de-CH" sz="2400" dirty="0"/>
              <a:t>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8605" y="3348680"/>
            <a:ext cx="7281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Impact" panose="020B0806030902050204" pitchFamily="34" charset="0"/>
              </a:rPr>
              <a:t>Équilibres et réactivité chimiques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8605" y="4460788"/>
            <a:ext cx="205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/>
              <a:t>Prof. Beat Fierz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8605" y="544932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202</a:t>
            </a:r>
            <a:r>
              <a:rPr lang="en-CH" sz="2400" dirty="0"/>
              <a:t>4</a:t>
            </a:r>
            <a:r>
              <a:rPr lang="de-CH" sz="2400" dirty="0"/>
              <a:t>-202</a:t>
            </a:r>
            <a:r>
              <a:rPr lang="en-CH" sz="2400" dirty="0"/>
              <a:t>5</a:t>
            </a:r>
            <a:endParaRPr lang="de-CH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516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Contenu du cours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10</a:t>
            </a:fld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4648200" y="18986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/>
              <a:t>Chimie générale quantitative </a:t>
            </a:r>
            <a:br>
              <a:rPr lang="fr-FR" sz="2000"/>
            </a:br>
            <a:r>
              <a:rPr lang="fr-FR" sz="2000"/>
              <a:t>Traitement macroscopique des systèmes: Introduction à la thermodynamique, à la cinétique et au calcul chimiques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248025"/>
            <a:ext cx="6445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1.   Quantités chimiques</a:t>
            </a:r>
          </a:p>
          <a:p>
            <a:r>
              <a:rPr lang="fr-FR" sz="2000"/>
              <a:t>2.   Réactions chimiques, stœchiométrie</a:t>
            </a:r>
          </a:p>
          <a:p>
            <a:r>
              <a:rPr lang="fr-FR" sz="2000"/>
              <a:t>3.   Propriétés des gaz		</a:t>
            </a:r>
          </a:p>
          <a:p>
            <a:r>
              <a:rPr lang="fr-FR" sz="2000"/>
              <a:t>4.   Thermochimie</a:t>
            </a:r>
          </a:p>
          <a:p>
            <a:r>
              <a:rPr lang="fr-FR" sz="2000"/>
              <a:t>5.   Equilibres chimiques</a:t>
            </a:r>
          </a:p>
          <a:p>
            <a:r>
              <a:rPr lang="fr-FR" sz="2000"/>
              <a:t>6.   Propriétés des solutions</a:t>
            </a:r>
          </a:p>
          <a:p>
            <a:r>
              <a:rPr lang="fr-FR" sz="2000"/>
              <a:t>7.   Transfert de proton: Equilibres acide-base</a:t>
            </a:r>
          </a:p>
          <a:p>
            <a:r>
              <a:rPr lang="fr-FR" sz="2000"/>
              <a:t>8.   Transfert d’électron: Equilibres rédox, électrochimie</a:t>
            </a:r>
          </a:p>
          <a:p>
            <a:r>
              <a:rPr lang="fr-FR" sz="2000"/>
              <a:t>9.   Cinétique chimique, catalyse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5" y="1874518"/>
            <a:ext cx="3759382" cy="375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23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55AC59-3C28-4525-B26F-FB947168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11</a:t>
            </a:fld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399CE-5523-49D8-BFB8-7C2E831D579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F93FED-BF26-484B-99C2-D050F50932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400" b="1">
                <a:solidFill>
                  <a:srgbClr val="5B5B5B"/>
                </a:solidFill>
              </a:rPr>
              <a:t>On considère la définition du pH. Quelles sont les unités de cette mesure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E84D0-D72F-4351-B5EC-CB183D06D6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C1EF26-9FDD-4699-831B-863F3C3D27F6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3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21F31-06C6-4A75-9A0A-0DDFEE8E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12</a:t>
            </a:fld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1AD1A-D702-4012-8BD3-4F2D856E8AF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079D1F-9F11-49A1-A2CD-C3268ED91F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>
                <a:solidFill>
                  <a:srgbClr val="5B5B5B"/>
                </a:solidFill>
              </a:rPr>
              <a:t>Quel est la valeur du pH d'une solution aqueuse idéale d'un acide fort dont la concentration est 10 M ?</a:t>
            </a:r>
            <a:endParaRPr lang="fr-FR" sz="2400" b="1" dirty="0">
              <a:solidFill>
                <a:srgbClr val="5B5B5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29C6AA-1909-48C7-AB9A-8F28885E3A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B3A116-2F45-4792-94A1-A6010A56D0D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4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33705-E669-4D2B-A8D8-1F6FD80C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13</a:t>
            </a:fld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DF3DB-DA7B-4730-98A8-C4F87691D70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4E3D75-1078-4961-A89B-EE8CF32008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100" b="1">
                <a:solidFill>
                  <a:srgbClr val="5B5B5B"/>
                </a:solidFill>
              </a:rPr>
              <a:t>Quelle est la concentration de H2O dans de l'eau pure ?
Donnée:  ρ = 10^3 kg· m^–3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16EE45-0C29-4176-AAAB-04F9B5012A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BD3A52-DE24-435C-AEF3-98139DB63DC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6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E74C0-A4D6-4E43-A31B-93AAE6B3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14</a:t>
            </a:fld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C0853-BC2B-46F1-91A6-C0D7ED81821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C85A82-C105-4145-9D61-3C71490306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>
                <a:solidFill>
                  <a:srgbClr val="5B5B5B"/>
                </a:solidFill>
              </a:rPr>
              <a:t>Existe-il des réactions chimiques qui peuvent se faire à distance à partir de réactifs enfermés dans des récipients séparés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C1EAE-20DB-41FE-A0A4-710D355559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fr-FR" sz="14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93BD72-BBD7-4356-9523-EF995A585A86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9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Quiz de sensibilisation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15</a:t>
            </a:fld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485776" y="1847850"/>
            <a:ext cx="953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Question no. 1</a:t>
            </a:r>
          </a:p>
          <a:p>
            <a:endParaRPr lang="fr-FR" sz="2000" dirty="0"/>
          </a:p>
          <a:p>
            <a:r>
              <a:rPr lang="fr-FR" sz="2000" i="1" dirty="0"/>
              <a:t>On considère la définition du </a:t>
            </a:r>
            <a:r>
              <a:rPr lang="fr-FR" sz="2000" b="1" i="1" dirty="0"/>
              <a:t>pH</a:t>
            </a:r>
            <a:r>
              <a:rPr lang="fr-FR" sz="2000" i="1" dirty="0"/>
              <a:t>. Quelles sont les unités de cette mesure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6" y="3343275"/>
            <a:ext cx="68961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/>
              <a:t>a)  le pH est adimensionnel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b)  mol· L</a:t>
            </a:r>
            <a:r>
              <a:rPr lang="fr-FR" sz="2000" baseline="30000" dirty="0"/>
              <a:t>–1</a:t>
            </a:r>
            <a:r>
              <a:rPr lang="fr-FR" sz="2000" dirty="0"/>
              <a:t> ( le pH est une mesure de la concentration [H+] )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c)  log (mol· L</a:t>
            </a:r>
            <a:r>
              <a:rPr lang="fr-FR" sz="2000" baseline="30000" dirty="0"/>
              <a:t>–1</a:t>
            </a:r>
            <a:r>
              <a:rPr lang="fr-FR" sz="2000" dirty="0"/>
              <a:t>)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d)  J'ai un doute. Quelle est au juste la définition du pH ?</a:t>
            </a:r>
          </a:p>
        </p:txBody>
      </p:sp>
    </p:spTree>
    <p:extLst>
      <p:ext uri="{BB962C8B-B14F-4D97-AF65-F5344CB8AC3E}">
        <p14:creationId xmlns:p14="http://schemas.microsoft.com/office/powerpoint/2010/main" val="310205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Quiz de sensibilisation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16</a:t>
            </a:fld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485776" y="1847850"/>
            <a:ext cx="8458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Question no. 2</a:t>
            </a:r>
          </a:p>
          <a:p>
            <a:endParaRPr lang="fr-FR" sz="2000" b="1" u="sng" dirty="0"/>
          </a:p>
          <a:p>
            <a:r>
              <a:rPr lang="fr-FR" sz="2000" i="1" dirty="0"/>
              <a:t>Quel est la valeur du pH d'une solution aqueuse </a:t>
            </a:r>
            <a:r>
              <a:rPr lang="fr-FR" sz="2000" i="1" u="sng" dirty="0"/>
              <a:t>idéale</a:t>
            </a:r>
            <a:r>
              <a:rPr lang="fr-FR" sz="2000" i="1" dirty="0"/>
              <a:t> d'un acide fort dont la concentration est 10 M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6" y="3343275"/>
            <a:ext cx="68961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/>
              <a:t>a)  10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b)  1.0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c)  –1.0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d)  Solution impossible car le pH serait &lt; 0</a:t>
            </a:r>
          </a:p>
        </p:txBody>
      </p:sp>
    </p:spTree>
    <p:extLst>
      <p:ext uri="{BB962C8B-B14F-4D97-AF65-F5344CB8AC3E}">
        <p14:creationId xmlns:p14="http://schemas.microsoft.com/office/powerpoint/2010/main" val="254251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Quiz de sensibilisation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17</a:t>
            </a:fld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485776" y="1847850"/>
            <a:ext cx="9534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Question no. 3</a:t>
            </a:r>
          </a:p>
          <a:p>
            <a:endParaRPr lang="fr-FR" sz="2000" b="1" u="sng" dirty="0"/>
          </a:p>
          <a:p>
            <a:r>
              <a:rPr lang="fr-FR" sz="2000" i="1" dirty="0"/>
              <a:t>Quelle est la concentration de H2O dans de l'eau pure ?</a:t>
            </a:r>
          </a:p>
          <a:p>
            <a:r>
              <a:rPr lang="fr-FR" sz="2000" i="1" dirty="0"/>
              <a:t>Donnée:  ρ = 10</a:t>
            </a:r>
            <a:r>
              <a:rPr lang="fr-FR" sz="2000" i="1" baseline="30000" dirty="0"/>
              <a:t>3</a:t>
            </a:r>
            <a:r>
              <a:rPr lang="fr-FR" sz="2000" i="1" dirty="0"/>
              <a:t> kg· m</a:t>
            </a:r>
            <a:r>
              <a:rPr lang="fr-FR" sz="2000" i="1" baseline="30000" dirty="0"/>
              <a:t>–3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6" y="3343275"/>
            <a:ext cx="68961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/>
              <a:t>a)  10</a:t>
            </a:r>
            <a:r>
              <a:rPr lang="fr-FR" sz="2000" baseline="30000" dirty="0"/>
              <a:t>3</a:t>
            </a:r>
            <a:r>
              <a:rPr lang="fr-FR" sz="2000" dirty="0"/>
              <a:t> M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b)  55.56 M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c)  0 M  ( il n'y a pas de soluté dans la solution d'eau pure )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d)  1 M ( dans la loi d'action de masse, [H2O] est toujours = 1 )</a:t>
            </a:r>
          </a:p>
        </p:txBody>
      </p:sp>
    </p:spTree>
    <p:extLst>
      <p:ext uri="{BB962C8B-B14F-4D97-AF65-F5344CB8AC3E}">
        <p14:creationId xmlns:p14="http://schemas.microsoft.com/office/powerpoint/2010/main" val="217742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Quiz de sensibilisation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18</a:t>
            </a:fld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485776" y="1847850"/>
            <a:ext cx="9534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Question no. 4</a:t>
            </a:r>
          </a:p>
          <a:p>
            <a:endParaRPr lang="fr-FR" sz="2000" b="1" u="sng" dirty="0"/>
          </a:p>
          <a:p>
            <a:r>
              <a:rPr lang="fr-FR" sz="2000" i="1" dirty="0"/>
              <a:t>Existe-il des réactions chimiques qui peuvent se faire à distance à partir de réactifs enfermés dans des récipients séparés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" y="3343275"/>
            <a:ext cx="95345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/>
              <a:t>a)  Non, car ce serait contraire à la loi de conservation de la masse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b)  Oui, à condition de connecter électriquement les compartiments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c)  Non. Par principe la chimie requière le mélange des réactifs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d)  Oui, mais uniquement à partir de réactifs radioactifs</a:t>
            </a:r>
          </a:p>
        </p:txBody>
      </p:sp>
    </p:spTree>
    <p:extLst>
      <p:ext uri="{BB962C8B-B14F-4D97-AF65-F5344CB8AC3E}">
        <p14:creationId xmlns:p14="http://schemas.microsoft.com/office/powerpoint/2010/main" val="124917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534" y="1383956"/>
            <a:ext cx="2988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Impact" panose="020B0806030902050204" pitchFamily="34" charset="0"/>
              </a:rPr>
              <a:t>Avant-propos</a:t>
            </a:r>
          </a:p>
        </p:txBody>
      </p:sp>
      <p:pic>
        <p:nvPicPr>
          <p:cNvPr id="5" name="Picture 3" descr="Potassium_calciu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15" y="1321486"/>
            <a:ext cx="29337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4400"/>
            <a:ext cx="743876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690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Objectifs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fr-FR" sz="2400" dirty="0"/>
              <a:t>Ce cours a </a:t>
            </a:r>
            <a:r>
              <a:rPr lang="fr-FR" sz="2400" b="1" dirty="0"/>
              <a:t>pour but l'établissement de bases solides en chimie générale quantitative</a:t>
            </a:r>
            <a:r>
              <a:rPr lang="fr-FR" sz="2400" dirty="0"/>
              <a:t>.</a:t>
            </a:r>
          </a:p>
          <a:p>
            <a:pPr>
              <a:lnSpc>
                <a:spcPct val="130000"/>
              </a:lnSpc>
            </a:pPr>
            <a:r>
              <a:rPr lang="fr-FR" sz="2400" dirty="0"/>
              <a:t>Après un bref rappel de </a:t>
            </a:r>
            <a:r>
              <a:rPr lang="fr-FR" sz="2400" b="1" dirty="0"/>
              <a:t>stœchiométrie</a:t>
            </a:r>
            <a:r>
              <a:rPr lang="fr-FR" sz="2400" dirty="0"/>
              <a:t>, il introduit progressivement les concepts de la </a:t>
            </a:r>
            <a:r>
              <a:rPr lang="fr-FR" sz="2400" b="1" dirty="0"/>
              <a:t>thermodynamique</a:t>
            </a:r>
            <a:r>
              <a:rPr lang="fr-FR" sz="2400" dirty="0"/>
              <a:t> régissant les transformations physiques de la matière et les équilibres chimiques. </a:t>
            </a:r>
          </a:p>
          <a:p>
            <a:pPr>
              <a:lnSpc>
                <a:spcPct val="130000"/>
              </a:lnSpc>
            </a:pPr>
            <a:r>
              <a:rPr lang="fr-FR" sz="2400" dirty="0"/>
              <a:t>Les premières notions </a:t>
            </a:r>
            <a:r>
              <a:rPr lang="fr-FR" sz="2400" b="1" dirty="0"/>
              <a:t>d'électrochimie</a:t>
            </a:r>
            <a:r>
              <a:rPr lang="fr-FR" sz="2400" dirty="0"/>
              <a:t> et de </a:t>
            </a:r>
            <a:r>
              <a:rPr lang="fr-FR" sz="2400" b="1" dirty="0"/>
              <a:t>cinétique</a:t>
            </a:r>
            <a:r>
              <a:rPr lang="fr-FR" sz="2400" dirty="0"/>
              <a:t> y sont également présentées.</a:t>
            </a:r>
          </a:p>
          <a:p>
            <a:pPr>
              <a:lnSpc>
                <a:spcPct val="130000"/>
              </a:lnSpc>
            </a:pPr>
            <a:r>
              <a:rPr lang="fr-FR" sz="2400" dirty="0"/>
              <a:t>Les </a:t>
            </a:r>
            <a:r>
              <a:rPr lang="fr-FR" sz="2400" b="1" dirty="0"/>
              <a:t>compétences recherchées </a:t>
            </a:r>
            <a:r>
              <a:rPr lang="fr-FR" sz="2400" dirty="0"/>
              <a:t>chez l’</a:t>
            </a:r>
            <a:r>
              <a:rPr lang="fr-FR" sz="2400" dirty="0" err="1"/>
              <a:t>étudiant⋅e</a:t>
            </a:r>
            <a:r>
              <a:rPr lang="fr-FR" sz="2400" dirty="0"/>
              <a:t> sont:</a:t>
            </a:r>
          </a:p>
          <a:p>
            <a:pPr lvl="1">
              <a:lnSpc>
                <a:spcPct val="130000"/>
              </a:lnSpc>
            </a:pPr>
            <a:r>
              <a:rPr lang="fr-FR" dirty="0"/>
              <a:t>une bonne compréhension des bases du traitement macroscopique des systèmes chimiques </a:t>
            </a:r>
          </a:p>
          <a:p>
            <a:pPr lvl="1">
              <a:lnSpc>
                <a:spcPct val="130000"/>
              </a:lnSpc>
            </a:pPr>
            <a:r>
              <a:rPr lang="fr-FR" dirty="0"/>
              <a:t>la capacité à résoudre numériquement des problèmes inédits par le </a:t>
            </a:r>
            <a:r>
              <a:rPr lang="fr-FR" dirty="0" err="1"/>
              <a:t>raisonnment</a:t>
            </a:r>
            <a:r>
              <a:rPr lang="fr-FR" dirty="0"/>
              <a:t> et le calcul.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4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Organisation 202</a:t>
            </a:r>
            <a:r>
              <a:rPr lang="en-CH" dirty="0"/>
              <a:t>4</a:t>
            </a:r>
            <a:r>
              <a:rPr lang="de-CH" dirty="0"/>
              <a:t>-202</a:t>
            </a:r>
            <a:r>
              <a:rPr lang="en-CH" dirty="0"/>
              <a:t>5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78" y="1397712"/>
            <a:ext cx="4751522" cy="51173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b="1" u="sng" dirty="0" err="1"/>
              <a:t>Cours</a:t>
            </a:r>
            <a:r>
              <a:rPr lang="en-US" sz="1800" b="1" u="sng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b="1" dirty="0" err="1"/>
              <a:t>Lundi</a:t>
            </a:r>
            <a:r>
              <a:rPr lang="en-US" sz="1800" dirty="0"/>
              <a:t> 13h15-15h00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dirty="0" err="1"/>
              <a:t>Auditoire</a:t>
            </a:r>
            <a:r>
              <a:rPr lang="en-US" sz="1800" dirty="0"/>
              <a:t> CO3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b="1" u="sng" dirty="0"/>
              <a:t>Streaming Zoom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 err="1">
                <a:sym typeface="Wingdings" panose="05000000000000000000" pitchFamily="2" charset="2"/>
              </a:rPr>
              <a:t>Moodle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endParaRPr lang="en-US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b="1" u="sng" dirty="0" err="1"/>
              <a:t>Exercices</a:t>
            </a:r>
            <a:r>
              <a:rPr lang="en-US" sz="1800" b="1" u="sng" dirty="0"/>
              <a:t> </a:t>
            </a:r>
            <a:r>
              <a:rPr lang="en-US" sz="1800" b="1" u="sng" dirty="0" err="1"/>
              <a:t>encadrés</a:t>
            </a:r>
            <a:endParaRPr lang="en-US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b="1" dirty="0"/>
              <a:t>Mardi</a:t>
            </a:r>
            <a:r>
              <a:rPr lang="en-US" sz="1800" dirty="0"/>
              <a:t> 08h15-10h00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dirty="0"/>
              <a:t>Salles  CM1 100, CM1 10</a:t>
            </a:r>
            <a:r>
              <a:rPr lang="en-CH" sz="1800" dirty="0"/>
              <a:t>4, </a:t>
            </a:r>
            <a:r>
              <a:rPr lang="en-US" sz="1800" dirty="0"/>
              <a:t>CM1 106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dirty="0">
                <a:solidFill>
                  <a:srgbClr val="0070C0"/>
                </a:solidFill>
              </a:rPr>
              <a:t>E</a:t>
            </a:r>
            <a:r>
              <a:rPr lang="en-CH" sz="1800" dirty="0">
                <a:solidFill>
                  <a:srgbClr val="0070C0"/>
                </a:solidFill>
              </a:rPr>
              <a:t>D </a:t>
            </a:r>
            <a:r>
              <a:rPr lang="en-CH" sz="1800" dirty="0" err="1">
                <a:solidFill>
                  <a:srgbClr val="0070C0"/>
                </a:solidFill>
              </a:rPr>
              <a:t>D</a:t>
            </a:r>
            <a:r>
              <a:rPr lang="en-US" sz="1800" dirty="0" err="1">
                <a:solidFill>
                  <a:srgbClr val="0070C0"/>
                </a:solidFill>
              </a:rPr>
              <a:t>iscussions</a:t>
            </a:r>
            <a:r>
              <a:rPr lang="en-US" sz="1800" dirty="0">
                <a:solidFill>
                  <a:srgbClr val="0070C0"/>
                </a:solidFill>
              </a:rPr>
              <a:t> on </a:t>
            </a:r>
            <a:r>
              <a:rPr lang="en-CH" sz="1800" dirty="0">
                <a:solidFill>
                  <a:srgbClr val="0070C0"/>
                </a:solidFill>
              </a:rPr>
              <a:t>Moodle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endParaRPr lang="en-US" sz="18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endParaRPr lang="en-CH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b="1" u="sng" dirty="0" err="1"/>
              <a:t>Cours</a:t>
            </a:r>
            <a:endParaRPr lang="en-US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b="1" dirty="0" err="1"/>
              <a:t>Vendredi</a:t>
            </a:r>
            <a:r>
              <a:rPr lang="en-US" sz="1800" dirty="0"/>
              <a:t> 10h15-11h00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343400" algn="l"/>
              </a:tabLst>
            </a:pPr>
            <a:r>
              <a:rPr lang="en-US" sz="1800" dirty="0" err="1"/>
              <a:t>Auditoire</a:t>
            </a:r>
            <a:r>
              <a:rPr lang="en-US" sz="1800" dirty="0"/>
              <a:t> BCH 2201</a:t>
            </a:r>
            <a:br>
              <a:rPr lang="en-US" sz="1800" dirty="0"/>
            </a:b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6338" y="1397712"/>
            <a:ext cx="5590442" cy="2860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343400" algn="l"/>
              </a:tabLst>
              <a:defRPr b="1" u="sng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Assistants:</a:t>
            </a:r>
          </a:p>
          <a:p>
            <a:r>
              <a:rPr lang="en-US" b="0" u="none" dirty="0" err="1"/>
              <a:t>Ghewa</a:t>
            </a:r>
            <a:r>
              <a:rPr lang="en-US" b="0" u="none" dirty="0"/>
              <a:t> </a:t>
            </a:r>
            <a:r>
              <a:rPr lang="en-US" b="0" u="none" dirty="0" err="1"/>
              <a:t>Alsabeh</a:t>
            </a:r>
            <a:r>
              <a:rPr lang="en-US" b="0" u="none" dirty="0"/>
              <a:t>, </a:t>
            </a:r>
            <a:r>
              <a:rPr lang="en-US" b="0" u="none" dirty="0">
                <a:hlinkClick r:id="rId3"/>
              </a:rPr>
              <a:t>ghewa.alsabeh@epfl.ch</a:t>
            </a:r>
            <a:endParaRPr lang="de-CH" b="0" u="none" dirty="0"/>
          </a:p>
          <a:p>
            <a:r>
              <a:rPr lang="de-DE" b="0" u="none" dirty="0"/>
              <a:t>Damien Chen, </a:t>
            </a:r>
            <a:r>
              <a:rPr lang="de-DE" b="0" u="none" dirty="0">
                <a:hlinkClick r:id="rId4"/>
              </a:rPr>
              <a:t>damien.chen@epfl.ch</a:t>
            </a:r>
            <a:endParaRPr lang="en-CH" b="0" u="none" dirty="0"/>
          </a:p>
          <a:p>
            <a:r>
              <a:rPr lang="de-DE" b="0" u="none" dirty="0"/>
              <a:t>Matteo </a:t>
            </a:r>
            <a:r>
              <a:rPr lang="de-DE" b="0" u="none" dirty="0" err="1"/>
              <a:t>Doudin</a:t>
            </a:r>
            <a:r>
              <a:rPr lang="en-CH" b="0" u="none" dirty="0"/>
              <a:t>, </a:t>
            </a:r>
            <a:r>
              <a:rPr lang="en-CH" b="0" u="none" dirty="0">
                <a:hlinkClick r:id="rId5"/>
              </a:rPr>
              <a:t>matteo.doudin@epfl.ch</a:t>
            </a:r>
            <a:endParaRPr lang="en-CH" b="0" u="none" dirty="0"/>
          </a:p>
          <a:p>
            <a:r>
              <a:rPr lang="de-DE" b="0" u="none" dirty="0"/>
              <a:t>Louise </a:t>
            </a:r>
            <a:r>
              <a:rPr lang="de-DE" b="0" u="none" dirty="0" err="1"/>
              <a:t>Foltzer</a:t>
            </a:r>
            <a:r>
              <a:rPr lang="de-DE" b="0" u="none" dirty="0"/>
              <a:t>-De </a:t>
            </a:r>
            <a:r>
              <a:rPr lang="de-DE" b="0" u="none" dirty="0" err="1"/>
              <a:t>Cian</a:t>
            </a:r>
            <a:r>
              <a:rPr lang="en-CH" b="0" u="none" dirty="0"/>
              <a:t>, </a:t>
            </a:r>
            <a:r>
              <a:rPr lang="fr-CH" b="0" u="none" dirty="0">
                <a:hlinkClick r:id="rId6"/>
              </a:rPr>
              <a:t>louise.foltzer-decian@epfl.ch</a:t>
            </a:r>
            <a:endParaRPr lang="en-CH" b="0" u="none" dirty="0"/>
          </a:p>
          <a:p>
            <a:r>
              <a:rPr lang="de-DE" b="0" u="none" dirty="0"/>
              <a:t>Yuji </a:t>
            </a:r>
            <a:r>
              <a:rPr lang="de-DE" b="0" u="none" dirty="0" err="1"/>
              <a:t>Kamei</a:t>
            </a:r>
            <a:r>
              <a:rPr lang="en-CH" b="0" u="none" dirty="0"/>
              <a:t>, </a:t>
            </a:r>
            <a:r>
              <a:rPr lang="fr-CH" b="0" u="none" dirty="0">
                <a:hlinkClick r:id="rId7"/>
              </a:rPr>
              <a:t>yuji.kamei@epfl.ch</a:t>
            </a:r>
            <a:endParaRPr lang="de-DE" b="0" u="none" dirty="0"/>
          </a:p>
          <a:p>
            <a:r>
              <a:rPr lang="de-DE" b="0" u="none" dirty="0" err="1"/>
              <a:t>Enguerran</a:t>
            </a:r>
            <a:r>
              <a:rPr lang="de-DE" b="0" u="none" dirty="0"/>
              <a:t> Majerus</a:t>
            </a:r>
            <a:r>
              <a:rPr lang="en-CH" b="0" u="none" dirty="0"/>
              <a:t>, </a:t>
            </a:r>
            <a:r>
              <a:rPr lang="fr-CH" b="0" u="none" dirty="0">
                <a:hlinkClick r:id="rId8"/>
              </a:rPr>
              <a:t>enguerran.majerus@epfl.ch</a:t>
            </a:r>
            <a:endParaRPr lang="en-CH" b="0" u="none" dirty="0"/>
          </a:p>
          <a:p>
            <a:endParaRPr lang="de-DE" b="0" u="none" dirty="0"/>
          </a:p>
          <a:p>
            <a:r>
              <a:rPr lang="de-DE" b="0" u="none" dirty="0">
                <a:sym typeface="Wingdings" panose="05000000000000000000" pitchFamily="2" charset="2"/>
              </a:rPr>
              <a:t> Distribution des </a:t>
            </a:r>
            <a:r>
              <a:rPr lang="de-DE" b="0" u="none" dirty="0" err="1">
                <a:sym typeface="Wingdings" panose="05000000000000000000" pitchFamily="2" charset="2"/>
              </a:rPr>
              <a:t>salles</a:t>
            </a:r>
            <a:r>
              <a:rPr lang="de-DE" b="0" u="none" dirty="0">
                <a:sym typeface="Wingdings" panose="05000000000000000000" pitchFamily="2" charset="2"/>
              </a:rPr>
              <a:t>: </a:t>
            </a:r>
            <a:r>
              <a:rPr lang="de-DE" b="0" u="none" dirty="0" err="1">
                <a:sym typeface="Wingdings" panose="05000000000000000000" pitchFamily="2" charset="2"/>
              </a:rPr>
              <a:t>Moodle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4</a:t>
            </a:fld>
            <a:endParaRPr lang="de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98180-E9F1-466D-864B-8923839B58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030" y="4508679"/>
            <a:ext cx="2526323" cy="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Supports de cours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5</a:t>
            </a:fld>
            <a:endParaRPr lang="de-CH"/>
          </a:p>
        </p:txBody>
      </p:sp>
      <p:sp>
        <p:nvSpPr>
          <p:cNvPr id="6" name="TextBox 5"/>
          <p:cNvSpPr txBox="1"/>
          <p:nvPr/>
        </p:nvSpPr>
        <p:spPr>
          <a:xfrm>
            <a:off x="356821" y="1545981"/>
            <a:ext cx="10515600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0070C0"/>
                </a:solidFill>
                <a:hlinkClick r:id="rId2"/>
              </a:rPr>
              <a:t>Site Moodle</a:t>
            </a:r>
            <a:r>
              <a:rPr lang="de-CH" sz="2000" b="1" u="sng" dirty="0">
                <a:solidFill>
                  <a:srgbClr val="0070C0"/>
                </a:solidFill>
                <a:hlinkClick r:id="rId2"/>
              </a:rPr>
              <a:t> </a:t>
            </a:r>
            <a:r>
              <a:rPr lang="de-CH" sz="2000" b="1" u="sng" dirty="0">
                <a:solidFill>
                  <a:srgbClr val="0070C0"/>
                </a:solidFill>
                <a:sym typeface="Wingdings" panose="05000000000000000000" pitchFamily="2" charset="2"/>
                <a:hlinkClick r:id="rId2"/>
              </a:rPr>
              <a:t> </a:t>
            </a:r>
            <a:r>
              <a:rPr lang="de-CH" sz="2000" b="1" u="sng" dirty="0" err="1">
                <a:solidFill>
                  <a:srgbClr val="0070C0"/>
                </a:solidFill>
                <a:sym typeface="Wingdings" panose="05000000000000000000" pitchFamily="2" charset="2"/>
                <a:hlinkClick r:id="rId2"/>
              </a:rPr>
              <a:t>démonstration</a:t>
            </a:r>
            <a:endParaRPr lang="fr-FR" sz="2000" b="1" u="sng" dirty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fr-FR" sz="200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Copie des diapositives du cours (format .</a:t>
            </a:r>
            <a:r>
              <a:rPr lang="fr-FR" sz="2000" dirty="0" err="1"/>
              <a:t>pdf</a:t>
            </a:r>
            <a:r>
              <a:rPr lang="fr-FR" sz="2000" dirty="0"/>
              <a:t>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Enregistrements vidéo de chaque leçon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Séries d’exercices hebdomadaires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Corrigés détaillés des exercices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Annales de tests avec corrigés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Séries d’exercices supplémentaires (avec corrigés)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Règles régissant les examens et autres informations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Entraînement à l’examen (annales d’examen, corrigés)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sz="2000" dirty="0"/>
              <a:t>•  Matériel supplémentaire (simulations, vidéos, …)</a:t>
            </a:r>
          </a:p>
        </p:txBody>
      </p:sp>
    </p:spTree>
    <p:extLst>
      <p:ext uri="{BB962C8B-B14F-4D97-AF65-F5344CB8AC3E}">
        <p14:creationId xmlns:p14="http://schemas.microsoft.com/office/powerpoint/2010/main" val="81600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Ressources pédagogiques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6</a:t>
            </a:fld>
            <a:endParaRPr lang="de-CH"/>
          </a:p>
        </p:txBody>
      </p:sp>
      <p:pic>
        <p:nvPicPr>
          <p:cNvPr id="6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2470150"/>
            <a:ext cx="2363308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 descr="pasted-imag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432051"/>
            <a:ext cx="2295525" cy="32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800" y="16764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>
                <a:solidFill>
                  <a:srgbClr val="0070C0"/>
                </a:solidFill>
              </a:rPr>
              <a:t>Manuels</a:t>
            </a:r>
            <a:r>
              <a:rPr lang="en-US" sz="2000" u="sng" dirty="0">
                <a:solidFill>
                  <a:srgbClr val="0070C0"/>
                </a:solidFill>
              </a:rPr>
              <a:t> </a:t>
            </a:r>
            <a:r>
              <a:rPr lang="en-US" sz="2000" u="sng" dirty="0" err="1">
                <a:solidFill>
                  <a:srgbClr val="0070C0"/>
                </a:solidFill>
              </a:rPr>
              <a:t>conseill</a:t>
            </a:r>
            <a:r>
              <a:rPr lang="de-CH" sz="2000" u="sng" dirty="0" err="1">
                <a:solidFill>
                  <a:srgbClr val="0070C0"/>
                </a:solidFill>
              </a:rPr>
              <a:t>és</a:t>
            </a:r>
            <a:endParaRPr lang="de-CH" sz="2000" u="sng" dirty="0">
              <a:solidFill>
                <a:srgbClr val="0070C0"/>
              </a:solidFill>
            </a:endParaRPr>
          </a:p>
          <a:p>
            <a:endParaRPr lang="de-CH" sz="2000" dirty="0"/>
          </a:p>
          <a:p>
            <a:r>
              <a:rPr lang="de-CH" sz="2000" u="sng" dirty="0"/>
              <a:t>Version </a:t>
            </a:r>
            <a:r>
              <a:rPr lang="de-CH" sz="2000" u="sng" dirty="0" err="1"/>
              <a:t>française</a:t>
            </a:r>
            <a:endParaRPr lang="de-CH" sz="2000" u="sng" dirty="0"/>
          </a:p>
          <a:p>
            <a:r>
              <a:rPr lang="fr-FR" sz="2000" dirty="0"/>
              <a:t>Peter Atkins, Julio De Paula</a:t>
            </a:r>
          </a:p>
          <a:p>
            <a:r>
              <a:rPr lang="fr-FR" sz="2000" b="1" dirty="0"/>
              <a:t>Éléments de chimie physique</a:t>
            </a:r>
          </a:p>
          <a:p>
            <a:r>
              <a:rPr lang="fr-FR" sz="2000" dirty="0"/>
              <a:t>De Boeck, Bruxelles (1998</a:t>
            </a:r>
            <a:r>
              <a:rPr lang="en-US" sz="2000" dirty="0"/>
              <a:t>)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260600"/>
            <a:ext cx="287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u="sng" dirty="0"/>
              <a:t>Version </a:t>
            </a:r>
            <a:r>
              <a:rPr lang="de-CH" sz="2000" u="sng" dirty="0" err="1"/>
              <a:t>anglaise</a:t>
            </a:r>
            <a:endParaRPr lang="de-CH" sz="2000" u="sng" dirty="0"/>
          </a:p>
          <a:p>
            <a:r>
              <a:rPr lang="fr-FR" sz="2000" dirty="0"/>
              <a:t>Peter Atkins, Julio De Paula</a:t>
            </a:r>
          </a:p>
          <a:p>
            <a:r>
              <a:rPr lang="en-US" sz="2000" b="1" dirty="0"/>
              <a:t>Elements of Physical Chemistry (6th edition)</a:t>
            </a:r>
          </a:p>
          <a:p>
            <a:r>
              <a:rPr lang="en-US" sz="2000" dirty="0"/>
              <a:t>Oxford University Press (2013)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20FB3-AD47-4057-AF60-942EF468D57E}"/>
              </a:ext>
            </a:extLst>
          </p:cNvPr>
          <p:cNvSpPr txBox="1"/>
          <p:nvPr/>
        </p:nvSpPr>
        <p:spPr>
          <a:xfrm>
            <a:off x="6324600" y="4934655"/>
            <a:ext cx="287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  <a:hlinkClick r:id="rId5"/>
              </a:rPr>
              <a:t> Télécharger sur site </a:t>
            </a:r>
            <a:r>
              <a:rPr lang="fr-FR" sz="2000" dirty="0" err="1">
                <a:sym typeface="Wingdings" panose="05000000000000000000" pitchFamily="2" charset="2"/>
                <a:hlinkClick r:id="rId5"/>
              </a:rPr>
              <a:t>moodle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362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Ressources pédagogiques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7</a:t>
            </a:fld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431800" y="1676400"/>
            <a:ext cx="321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solidFill>
                  <a:srgbClr val="0070C0"/>
                </a:solidFill>
              </a:rPr>
              <a:t>Autres manuels et ressources</a:t>
            </a:r>
          </a:p>
          <a:p>
            <a:endParaRPr lang="de-CH" sz="2000"/>
          </a:p>
          <a:p>
            <a:r>
              <a:rPr lang="de-CH" sz="2000" u="sng"/>
              <a:t>Version française</a:t>
            </a:r>
          </a:p>
          <a:p>
            <a:r>
              <a:rPr lang="fr-FR" sz="2000"/>
              <a:t>Peter Atkins, Loretta Jones, Leroy Laverman</a:t>
            </a:r>
          </a:p>
          <a:p>
            <a:r>
              <a:rPr lang="fr-FR" sz="2000" b="1"/>
              <a:t>Principes de chimie (3ème édition)</a:t>
            </a:r>
          </a:p>
          <a:p>
            <a:r>
              <a:rPr lang="fr-FR" sz="2000"/>
              <a:t>DeBoeck, Bruxelles (2011)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0300" y="2603500"/>
            <a:ext cx="287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u="sng"/>
              <a:t>Version anglaise</a:t>
            </a:r>
          </a:p>
          <a:p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Peter Atkins, Loretta Jones, Leroy Laverman                                                                           </a:t>
            </a:r>
            <a:r>
              <a:rPr lang="de-DE" altLang="de-DE" sz="2000" b="1">
                <a:latin typeface="Calibri" panose="020F0502020204030204" pitchFamily="34" charset="0"/>
                <a:cs typeface="Calibri" panose="020F0502020204030204" pitchFamily="34" charset="0"/>
              </a:rPr>
              <a:t>Chemical principles:  The quest for insight (6th edition)</a:t>
            </a:r>
          </a:p>
          <a:p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W. H. Freeman, New York (2012)</a:t>
            </a:r>
          </a:p>
          <a:p>
            <a:endParaRPr lang="de-DE" altLang="de-D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Companion website</a:t>
            </a:r>
          </a:p>
          <a:p>
            <a:r>
              <a:rPr lang="de-DE" altLang="de-DE" sz="2000" u="sng">
                <a:solidFill>
                  <a:srgbClr val="04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http://bcs.whfreeman.com/chemicalprinciples6e</a:t>
            </a:r>
            <a:endParaRPr lang="de-DE" altLang="de-DE" sz="2000">
              <a:solidFill>
                <a:srgbClr val="04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9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686050"/>
            <a:ext cx="2160588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0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752725"/>
            <a:ext cx="2160588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0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Ressources pédagogiques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8</a:t>
            </a:fld>
            <a:endParaRPr lang="de-CH"/>
          </a:p>
        </p:txBody>
      </p:sp>
      <p:pic>
        <p:nvPicPr>
          <p:cNvPr id="5" name="Picture 6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667000"/>
            <a:ext cx="204470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978-2-88074-882-1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2654300"/>
            <a:ext cx="2032000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800" y="1676400"/>
            <a:ext cx="321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solidFill>
                  <a:srgbClr val="0070C0"/>
                </a:solidFill>
              </a:rPr>
              <a:t>Autres manuels et ressources</a:t>
            </a:r>
          </a:p>
          <a:p>
            <a:endParaRPr lang="de-CH" sz="2000"/>
          </a:p>
          <a:p>
            <a:r>
              <a:rPr lang="fr-FR" sz="2000"/>
              <a:t>Claude K. W. Friedli                                                                          </a:t>
            </a:r>
            <a:r>
              <a:rPr lang="fr-FR" sz="2000" b="1"/>
              <a:t>Chimie générale pour ingénieur </a:t>
            </a:r>
            <a:r>
              <a:rPr lang="fr-FR" sz="2000"/>
              <a:t>                                                     Presses polytechniques et universitaires romandes (2010)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4100" y="2552700"/>
            <a:ext cx="287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Christos Comninellis, Claude K. W. Friedli,</a:t>
            </a:r>
            <a:br>
              <a:rPr lang="fr-FR" sz="2000"/>
            </a:br>
            <a:r>
              <a:rPr lang="fr-FR" sz="2000"/>
              <a:t>Araksi Sahil-Migirdicyan                                                                         </a:t>
            </a:r>
            <a:r>
              <a:rPr lang="fr-FR" sz="2000" b="1"/>
              <a:t>Exercices de chimie générale                                                      </a:t>
            </a:r>
            <a:r>
              <a:rPr lang="fr-FR" sz="2000"/>
              <a:t>Presses polytechniques et universitaires romandes (2010) </a:t>
            </a:r>
            <a:endParaRPr lang="de-DE" altLang="de-DE" sz="2000">
              <a:solidFill>
                <a:srgbClr val="04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Contrôle des études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E520-1D85-46A9-8BDE-2062695E2DA8}" type="slidenum">
              <a:rPr lang="de-CH" smtClean="0"/>
              <a:t>9</a:t>
            </a:fld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647700" y="1765300"/>
            <a:ext cx="6731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Tests </a:t>
            </a:r>
            <a:r>
              <a:rPr lang="en-US" sz="2000" b="1" dirty="0" err="1"/>
              <a:t>d'auto-contr</a:t>
            </a:r>
            <a:r>
              <a:rPr lang="de-CH" sz="2000" b="1" dirty="0" err="1"/>
              <a:t>ôle</a:t>
            </a:r>
            <a:r>
              <a:rPr lang="de-CH" sz="2000" b="1" dirty="0"/>
              <a:t> </a:t>
            </a:r>
            <a:r>
              <a:rPr lang="de-CH" sz="2000" b="1" dirty="0" err="1"/>
              <a:t>facultatifs</a:t>
            </a:r>
            <a:endParaRPr lang="de-CH" sz="2000" b="1" dirty="0"/>
          </a:p>
          <a:p>
            <a:pPr>
              <a:spcAft>
                <a:spcPts val="600"/>
              </a:spcAft>
            </a:pPr>
            <a:endParaRPr lang="de-CH" sz="2000" dirty="0"/>
          </a:p>
          <a:p>
            <a:pPr>
              <a:spcAft>
                <a:spcPts val="600"/>
              </a:spcAft>
            </a:pPr>
            <a:r>
              <a:rPr lang="pt-BR" sz="2000" dirty="0"/>
              <a:t>8e semaine (</a:t>
            </a:r>
            <a:r>
              <a:rPr lang="en-CH" sz="2000" dirty="0"/>
              <a:t>5</a:t>
            </a:r>
            <a:r>
              <a:rPr lang="pt-BR" sz="2000" dirty="0"/>
              <a:t> novembre, 08h15- 09h00). Ecrit, durée 1h00.</a:t>
            </a:r>
          </a:p>
          <a:p>
            <a:pPr>
              <a:spcAft>
                <a:spcPts val="600"/>
              </a:spcAft>
            </a:pPr>
            <a:r>
              <a:rPr lang="pt-BR" sz="2000" dirty="0"/>
              <a:t>12e semaine (</a:t>
            </a:r>
            <a:r>
              <a:rPr lang="en-CH" sz="2000" dirty="0"/>
              <a:t>3 </a:t>
            </a:r>
            <a:r>
              <a:rPr lang="pt-BR" sz="2000" dirty="0"/>
              <a:t>décembre, 08h15- 09h45). Ecrit, durée 1h30</a:t>
            </a:r>
          </a:p>
          <a:p>
            <a:pPr>
              <a:spcAft>
                <a:spcPts val="600"/>
              </a:spcAft>
            </a:pPr>
            <a:endParaRPr lang="pt-BR" sz="2000" dirty="0"/>
          </a:p>
          <a:p>
            <a:pPr>
              <a:spcAft>
                <a:spcPts val="600"/>
              </a:spcAft>
            </a:pPr>
            <a:r>
              <a:rPr lang="fr-FR" sz="2000" dirty="0"/>
              <a:t>Correction commentée. Barème de notation détaillé semblable à celui appliqué lors de l’examen propédeutique fourni. </a:t>
            </a:r>
          </a:p>
          <a:p>
            <a:pPr>
              <a:spcAft>
                <a:spcPts val="600"/>
              </a:spcAft>
            </a:pPr>
            <a:endParaRPr lang="pt-BR" sz="2000" dirty="0"/>
          </a:p>
          <a:p>
            <a:pPr>
              <a:spcAft>
                <a:spcPts val="600"/>
              </a:spcAft>
            </a:pPr>
            <a:r>
              <a:rPr lang="de-CH" sz="2000" b="1" u="sng" dirty="0"/>
              <a:t>Examen </a:t>
            </a:r>
            <a:r>
              <a:rPr lang="de-CH" sz="2000" b="1" u="sng" dirty="0" err="1"/>
              <a:t>propédeutique</a:t>
            </a:r>
            <a:endParaRPr lang="de-CH" sz="2000" b="1" u="sng" dirty="0"/>
          </a:p>
          <a:p>
            <a:pPr>
              <a:spcAft>
                <a:spcPts val="600"/>
              </a:spcAft>
            </a:pPr>
            <a:r>
              <a:rPr lang="fr-FR" sz="2000" dirty="0"/>
              <a:t>Examen écrit, durée 3h00</a:t>
            </a:r>
            <a:br>
              <a:rPr lang="fr-FR" sz="2000" dirty="0"/>
            </a:br>
            <a:r>
              <a:rPr lang="fr-FR" sz="2000" dirty="0"/>
              <a:t>Janvier</a:t>
            </a:r>
          </a:p>
          <a:p>
            <a:pPr>
              <a:spcAft>
                <a:spcPts val="600"/>
              </a:spcAft>
            </a:pPr>
            <a:endParaRPr lang="de-CH" sz="2000" dirty="0"/>
          </a:p>
        </p:txBody>
      </p:sp>
      <p:pic>
        <p:nvPicPr>
          <p:cNvPr id="1026" name="Picture 2" descr="https://ewadown.epfl.ch/owa/beat.fierz@epfl.ch/service.svc/s/GetFileAttachment?id=AAMkADYwYjlmZWFlLWQxNTAtNDcxYi1iNjg1LThlYzg1Y2I4ZDdlMQBGAAAAAADA9b1hM96dQbN0iqFGssJRBwB084U6SLlBQYO%2BkRtqccGNAAAADGMYAAAAuBhdQ%2FrBS5GeKVSdgk4cAATDfOwtAAABEgAQAG%2FFhyYT1DRAkA2vUUbYnlc%3D&amp;X-OWA-CANARY=-VX3P_Lf5E2pJKfxjmUdiqDA4RBgotsI8PDz0SNY1jkAxLbwDf_AgM189rM4sxjGwy3sGow_Kds.&amp;token=eyJ0eXAiOiJKV1QiLCJhbGciOiJSUzI1NiIsIng1dCI6IjBHeXYySmFEUFQ5NjlLY180cndDNWU1Z0RjMCJ9.eyJ2ZXIiOiJFeGNoYW5nZS5DYWxsYmFjay5WMSIsImFwcGN0eHNlbmRlciI6Ik93YURvd25sb2FkQGludHJhbmV0LmVwZmwuY2giLCJhcHBjdHgiOiJ7XCJtc2V4Y2hwcm90XCI6XCJvd2FcIixcInByaW1hcnlzaWRcIjpcIlMtMS01LTIxLTU3OTg5ODQxLTQzNjM3NDA2OS04Mzk1MjIxMTUtNTE1NzhcIixcInB1aWRcIjpudWxsLFwib2lkXCI6XCJcIixcInNjb3BlXCI6XCJPd2FEb3dubG9hZFwifSIsImlzcyI6IjAwMDAwMDAyLTAwMDAtMGZmMS1jZTAwLTAwMDAwMDAwMDAwMEBpbnRyYW5ldC5lcGZsLmNoIiwiYXVkIjoiMDAwMDAwMDItMDAwMC0wZmYxLWNlMDAtMDAwMDAwMDAwMDAwL2V3YWRvd24uZXBmbC5jaEBpbnRyYW5ldC5lcGZsLmNoIiwiZXhwIjoxNjkyNjM0MzY1LCJuYmYiOjE2OTI2MzM3NjV9.RTEqirwjHpZp1_GfVG16trO4NOaKXo82HRUFIBXnpvJ7W4YR0obCR_WyWufgXFCUcGVjugSzxXEL-xDnRnSSLsxID_Hx1B-ALzMVYuacTK2Q8z7hadOt9YQPBXogNIX5QTKybvCgPjIrbl9R1TqLdffKPWUhrpOew2JvBwU1psZ-poAcSoW-yWa_jt3tLB49l7WdYCPMhEkEBYk2LUzVQZ9VKFniKyTlcCCxpCwl6GZJTx_ia1pSRl7fRNZYhcol1r-61hAr_SrLGYWBPHDBRTEvhvxwONulmKPSSS3SponXLNLMhnL7NtyKQjNlNjTITjdKFhNxsd-be8WYvQq95g&amp;owa=ewa.epfl.ch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032000"/>
            <a:ext cx="3936999" cy="393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23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5e999354-673e-40f3-908d-ee698c99adaf"/>
  <p:tag name="SLIDO_EVENT_SECTION_UUID" val="43db7540-f181-4536-b7f6-fa8968813e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UzMTU2MTl9"/>
  <p:tag name="SLIDO_TYPE" val="SlidoPoll"/>
  <p:tag name="SLIDO_POLL_UUID" val="61e87a77-e93b-4f67-82ac-9e7df034b237"/>
  <p:tag name="SLIDO_TIMELINE" val="W3sicG9sbFF1ZXN0aW9uVXVpZCI6ImFjMzEyNGM5LWY0OTAtNGMxOC05NmIyLWFjYTA4YTg0YmQ5ZCIsInNob3dSZXN1bHRzIjpmYWxzZSwic2hvd0NvcnJlY3RBbnN3ZXJzIjpmYWxzZSwidm90aW5nTG9ja2VkIjpmYWxzZX0seyJwb2xsUXVlc3Rpb25VdWlkIjoiYWMzMTI0YzktZjQ5MC00YzE4LTk2YjItYWNhMDhhODRiZDlkIiwic2hvd1Jlc3VsdHMiOnRydWUsInNob3dDb3JyZWN0QW5zd2VycyI6ZmFsc2UsInZvdGluZ0xvY2tlZCI6ZmFsc2V9XQ=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UzMTU4NTR9"/>
  <p:tag name="SLIDO_TYPE" val="SlidoPoll"/>
  <p:tag name="SLIDO_POLL_UUID" val="c080f0e7-700a-4240-921e-7257fc99a2cf"/>
  <p:tag name="SLIDO_TIMELINE" val="W3sicG9sbFF1ZXN0aW9uVXVpZCI6Ijg1YjYwNjEwLWIyMzYtNDU4ZS05NmY2LWY2OWQ0NDVjNTJkMyIsInNob3dSZXN1bHRzIjpmYWxzZSwic2hvd0NvcnJlY3RBbnN3ZXJzIjpmYWxzZSwidm90aW5nTG9ja2VkIjpmYWxzZX0seyJwb2xsUXVlc3Rpb25VdWlkIjoiODViNjA2MTAtYjIzNi00NThlLTk2ZjYtZjY5ZDQ0NWM1MmQzIiwic2hvd1Jlc3VsdHMiOnRydWUsInNob3dDb3JyZWN0QW5zd2VycyI6ZmFsc2UsInZvdGluZ0xvY2tlZCI6ZmFsc2V9XQ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UzMTQxNDV9"/>
  <p:tag name="SLIDO_TYPE" val="SlidoPoll"/>
  <p:tag name="SLIDO_POLL_UUID" val="bdc4fd35-038e-4669-a255-9795667fe4b8"/>
  <p:tag name="SLIDO_TIMELINE" val="W3sicG9sbFF1ZXN0aW9uVXVpZCI6ImY4MmVlMDkyLTg2ODMtNDQzOS1iYTUxLTAxODg1MjI3NGY3MiIsInNob3dSZXN1bHRzIjpmYWxzZSwic2hvd0NvcnJlY3RBbnN3ZXJzIjpmYWxzZSwidm90aW5nTG9ja2VkIjpmYWxzZX0seyJwb2xsUXVlc3Rpb25VdWlkIjoiZjgyZWUwOTItODY4My00NDM5LWJhNTEtMDE4ODUyMjc0ZjcyIiwic2hvd1Jlc3VsdHMiOnRydWUsInNob3dDb3JyZWN0QW5zd2VycyI6ZmFsc2UsInZvdGluZ0xvY2tlZCI6ZmFsc2V9XQ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UzMTU0OTd9"/>
  <p:tag name="SLIDO_TYPE" val="SlidoPoll"/>
  <p:tag name="SLIDO_POLL_UUID" val="fd22fb86-cd86-41b6-8ce8-e2d058b49f7a"/>
  <p:tag name="SLIDO_TIMELINE" val="W3sicG9sbFF1ZXN0aW9uVXVpZCI6ImVmODAyZGUzLTU5OWMtNGM3MS1iNDYzLTk5MTdjZjFjMTVlMCIsInNob3dSZXN1bHRzIjpmYWxzZSwic2hvd0NvcnJlY3RBbnN3ZXJzIjpmYWxzZSwidm90aW5nTG9ja2VkIjpmYWxzZX0seyJwb2xsUXVlc3Rpb25VdWlkIjoiZWY4MDJkZTMtNTk5Yy00YzcxLWI0NjMtOTkxN2NmMWMxNWUwIiwic2hvd1Jlc3VsdHMiOnRydWUsInNob3dDb3JyZWN0QW5zd2VycyI6ZmFsc2UsInZvdGluZ0xvY2tlZCI6ZmFsc2V9XQ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6733</TotalTime>
  <Words>1018</Words>
  <Application>Microsoft Office PowerPoint</Application>
  <PresentationFormat>Widescreen</PresentationFormat>
  <Paragraphs>166</Paragraphs>
  <Slides>18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Objectifs</vt:lpstr>
      <vt:lpstr>Organisation 2024-2025</vt:lpstr>
      <vt:lpstr>Supports de cours</vt:lpstr>
      <vt:lpstr>Ressources pédagogiques</vt:lpstr>
      <vt:lpstr>Ressources pédagogiques</vt:lpstr>
      <vt:lpstr>Ressources pédagogiques</vt:lpstr>
      <vt:lpstr>Contrôle des études</vt:lpstr>
      <vt:lpstr>Contenu du cours</vt:lpstr>
      <vt:lpstr>PowerPoint Presentation</vt:lpstr>
      <vt:lpstr>PowerPoint Presentation</vt:lpstr>
      <vt:lpstr>PowerPoint Presentation</vt:lpstr>
      <vt:lpstr>PowerPoint Presentation</vt:lpstr>
      <vt:lpstr>Quiz de sensibilisation</vt:lpstr>
      <vt:lpstr>Quiz de sensibilisation</vt:lpstr>
      <vt:lpstr>Quiz de sensibilisation</vt:lpstr>
      <vt:lpstr>Quiz de sensibilisation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 Fierz</dc:creator>
  <cp:lastModifiedBy>Beat Fierz</cp:lastModifiedBy>
  <cp:revision>29</cp:revision>
  <cp:lastPrinted>2023-09-21T21:29:19Z</cp:lastPrinted>
  <dcterms:created xsi:type="dcterms:W3CDTF">2023-08-21T15:28:16Z</dcterms:created>
  <dcterms:modified xsi:type="dcterms:W3CDTF">2024-09-08T11:59:32Z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</Properties>
</file>